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833" r:id="rId2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037B7573-259D-4E87-A646-F7F493E358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881F24D5-A6A8-4852-9E14-9ECBAC073C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99438374-8FC7-4ED9-A07C-8FDC756F4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60188-3B77-4FDE-89CD-29BD87E5004D}" type="datetimeFigureOut">
              <a:rPr lang="th-TH" smtClean="0"/>
              <a:t>22/04/67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FD15A1A2-5F56-4BBF-94D5-B3F6D7D53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181CD38C-DBDF-4E83-92D0-9F47D3A7E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30115-0A7C-41AB-874D-53AF7EF87FF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465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8578E8F3-919E-4C93-9817-FBC88BF58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CD7323B6-4733-45F6-A5A5-12359FDAE6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BC790E1A-276D-426B-8ECD-C3758D479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60188-3B77-4FDE-89CD-29BD87E5004D}" type="datetimeFigureOut">
              <a:rPr lang="th-TH" smtClean="0"/>
              <a:t>22/04/67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4644B4CA-AEE3-4C09-9F0B-1409196AA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294B1356-99F7-4B6D-A886-67DEA59D1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30115-0A7C-41AB-874D-53AF7EF87FF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91348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>
            <a:extLst>
              <a:ext uri="{FF2B5EF4-FFF2-40B4-BE49-F238E27FC236}">
                <a16:creationId xmlns:a16="http://schemas.microsoft.com/office/drawing/2014/main" id="{08324D39-FEC6-47A3-80D1-D7F40E6C86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66670F14-812C-45E4-86C7-8B243EFF94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AA22C11D-28E0-4298-9EC0-7717BABF5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60188-3B77-4FDE-89CD-29BD87E5004D}" type="datetimeFigureOut">
              <a:rPr lang="th-TH" smtClean="0"/>
              <a:t>22/04/67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DCBB23F1-F961-4BC3-A895-7A2FCF7C4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BD519245-9577-40DA-99BA-6C32E5E4D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30115-0A7C-41AB-874D-53AF7EF87FF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47535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4D802B2A-2564-448C-8BCD-51F7BFFB9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B3206388-9283-4DEF-8AF5-EC02DCA2C3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78CC4B39-E5A4-4AB0-956B-B77013870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60188-3B77-4FDE-89CD-29BD87E5004D}" type="datetimeFigureOut">
              <a:rPr lang="th-TH" smtClean="0"/>
              <a:t>22/04/67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EFBADB1F-D080-4433-964C-3B48F5FD3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5D365633-53CF-4EFA-BA87-8B904D662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30115-0A7C-41AB-874D-53AF7EF87FF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62204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35E73477-07DF-4ECD-B280-C70BAD68F8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9EF39102-94FC-4644-9E79-D0A56D470A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6A351908-9B66-4885-8A1C-3E304967F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60188-3B77-4FDE-89CD-29BD87E5004D}" type="datetimeFigureOut">
              <a:rPr lang="th-TH" smtClean="0"/>
              <a:t>22/04/67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944B5490-E6FB-49ED-B41D-DA63D33D9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E79B379D-7152-4760-ACE1-0B20AA3D4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30115-0A7C-41AB-874D-53AF7EF87FF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18134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10475C08-84C5-4A05-A5FD-E8EBD8726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E63A5522-F01C-408F-9266-9948DD92BF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1F5267A1-A403-45FF-9F2D-E771556E44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734FA635-5400-4145-90D6-106584212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60188-3B77-4FDE-89CD-29BD87E5004D}" type="datetimeFigureOut">
              <a:rPr lang="th-TH" smtClean="0"/>
              <a:t>22/04/67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C01AB80F-DD7F-4612-8BA5-135C54953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9ADDBBD1-F843-45A8-A3A7-2C730660A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30115-0A7C-41AB-874D-53AF7EF87FF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23049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C57F67B4-8FE3-4CE0-925B-96166E853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1721E833-9B8A-42FD-A282-7F1207D80E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643644F0-24C8-49E2-BEAE-15E48723B0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ข้อความ 4">
            <a:extLst>
              <a:ext uri="{FF2B5EF4-FFF2-40B4-BE49-F238E27FC236}">
                <a16:creationId xmlns:a16="http://schemas.microsoft.com/office/drawing/2014/main" id="{9D85398D-BDDF-48C4-A01E-B4907803BD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:a16="http://schemas.microsoft.com/office/drawing/2014/main" id="{058EC813-6B37-4B1C-ABE7-3F7B35ACB9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แทนวันที่ 6">
            <a:extLst>
              <a:ext uri="{FF2B5EF4-FFF2-40B4-BE49-F238E27FC236}">
                <a16:creationId xmlns:a16="http://schemas.microsoft.com/office/drawing/2014/main" id="{27A18F89-82A0-477B-BCFA-3D1BB67B8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60188-3B77-4FDE-89CD-29BD87E5004D}" type="datetimeFigureOut">
              <a:rPr lang="th-TH" smtClean="0"/>
              <a:t>22/04/67</a:t>
            </a:fld>
            <a:endParaRPr lang="th-TH"/>
          </a:p>
        </p:txBody>
      </p:sp>
      <p:sp>
        <p:nvSpPr>
          <p:cNvPr id="8" name="ตัวแทนท้ายกระดาษ 7">
            <a:extLst>
              <a:ext uri="{FF2B5EF4-FFF2-40B4-BE49-F238E27FC236}">
                <a16:creationId xmlns:a16="http://schemas.microsoft.com/office/drawing/2014/main" id="{23A5B0D9-A51E-47EE-9C87-AF4FE29B4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สไลด์ 8">
            <a:extLst>
              <a:ext uri="{FF2B5EF4-FFF2-40B4-BE49-F238E27FC236}">
                <a16:creationId xmlns:a16="http://schemas.microsoft.com/office/drawing/2014/main" id="{42B9CCA7-2FD0-4379-ABBE-E5306FA01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30115-0A7C-41AB-874D-53AF7EF87FF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97016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E474E4C4-B9F5-499C-9F46-C6556ED19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DA87990C-E2E6-4C70-A7C7-82A92E3B5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60188-3B77-4FDE-89CD-29BD87E5004D}" type="datetimeFigureOut">
              <a:rPr lang="th-TH" smtClean="0"/>
              <a:t>22/04/67</a:t>
            </a:fld>
            <a:endParaRPr lang="th-TH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2E01ED15-73A2-4523-855F-178037C8E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C19EB0CC-EDE0-45A4-9072-481324709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30115-0A7C-41AB-874D-53AF7EF87FF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60867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>
            <a:extLst>
              <a:ext uri="{FF2B5EF4-FFF2-40B4-BE49-F238E27FC236}">
                <a16:creationId xmlns:a16="http://schemas.microsoft.com/office/drawing/2014/main" id="{29563E4D-EC60-45E2-A288-FE87BF5E4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60188-3B77-4FDE-89CD-29BD87E5004D}" type="datetimeFigureOut">
              <a:rPr lang="th-TH" smtClean="0"/>
              <a:t>22/04/67</a:t>
            </a:fld>
            <a:endParaRPr lang="th-TH"/>
          </a:p>
        </p:txBody>
      </p:sp>
      <p:sp>
        <p:nvSpPr>
          <p:cNvPr id="3" name="ตัวแทนท้ายกระดาษ 2">
            <a:extLst>
              <a:ext uri="{FF2B5EF4-FFF2-40B4-BE49-F238E27FC236}">
                <a16:creationId xmlns:a16="http://schemas.microsoft.com/office/drawing/2014/main" id="{EB1B3DEE-5D65-4775-B15F-9E34003F3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A4F16C40-7A11-4DAF-8D88-269D3D0AF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30115-0A7C-41AB-874D-53AF7EF87FF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43786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F809082-E327-4674-AA08-120D33F4D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F3899359-13E1-478C-9D2A-730E2D576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E24C2CB6-5ECF-4B9D-9A9F-5AD2170271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C8FE1238-3A56-4F0F-AD19-708828A90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60188-3B77-4FDE-89CD-29BD87E5004D}" type="datetimeFigureOut">
              <a:rPr lang="th-TH" smtClean="0"/>
              <a:t>22/04/67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BB9A4DF1-2080-4099-BDFA-F51F88588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0D70E40D-E70D-4BF3-B86C-7D69056A8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30115-0A7C-41AB-874D-53AF7EF87FF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53010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B723ACFE-DC0B-4D15-91E0-1D2952624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รูปภาพ 2">
            <a:extLst>
              <a:ext uri="{FF2B5EF4-FFF2-40B4-BE49-F238E27FC236}">
                <a16:creationId xmlns:a16="http://schemas.microsoft.com/office/drawing/2014/main" id="{1F0DBDB3-D9EE-4535-A3FF-AB78254F76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3CE63EB8-9CEB-4E1A-8EF3-862D74554B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C21CB2CB-B433-4DB2-87FD-17F781C86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60188-3B77-4FDE-89CD-29BD87E5004D}" type="datetimeFigureOut">
              <a:rPr lang="th-TH" smtClean="0"/>
              <a:t>22/04/67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D2585759-3A23-43BC-8F0F-BABF33C29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6CCEB2E3-BC08-4B37-AA3F-60663EA4C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30115-0A7C-41AB-874D-53AF7EF87FF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75041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>
            <a:extLst>
              <a:ext uri="{FF2B5EF4-FFF2-40B4-BE49-F238E27FC236}">
                <a16:creationId xmlns:a16="http://schemas.microsoft.com/office/drawing/2014/main" id="{8AEDE78B-0EA7-42B7-9F11-FC1825F39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E695AA8B-A4BE-4F71-B2A4-56C2987A07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828CD982-E27E-4CBA-ABA4-5A9204AD35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60188-3B77-4FDE-89CD-29BD87E5004D}" type="datetimeFigureOut">
              <a:rPr lang="th-TH" smtClean="0"/>
              <a:t>22/04/67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8D68EF4B-7E0D-4F6C-8D24-005188FEDE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98979EDC-F4B7-40DE-85E1-523D612C1F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630115-0A7C-41AB-874D-53AF7EF87FF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6613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20">
            <a:extLst>
              <a:ext uri="{FF2B5EF4-FFF2-40B4-BE49-F238E27FC236}">
                <a16:creationId xmlns:a16="http://schemas.microsoft.com/office/drawing/2014/main" id="{EEC4AB7D-E16C-4C77-B240-2205B9E732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70495" y="87848"/>
            <a:ext cx="6221505" cy="1291673"/>
          </a:xfrm>
          <a:prstGeom prst="rect">
            <a:avLst/>
          </a:prstGeom>
          <a:gradFill rotWithShape="1">
            <a:gsLst>
              <a:gs pos="0">
                <a:srgbClr val="F7BDA4"/>
              </a:gs>
              <a:gs pos="50000">
                <a:srgbClr val="F5B195"/>
              </a:gs>
              <a:gs pos="100000">
                <a:srgbClr val="F8A581"/>
              </a:gs>
            </a:gsLst>
            <a:lin ang="5400000"/>
          </a:gradFill>
          <a:ln w="6350">
            <a:solidFill>
              <a:srgbClr val="ED7D3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altLang="th-TH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</a:rPr>
              <a:t>หน่วยจัดการ</a:t>
            </a:r>
            <a:r>
              <a:rPr kumimoji="0" lang="en-US" altLang="th-TH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</a:rPr>
              <a:t>nodeflagship</a:t>
            </a:r>
            <a:r>
              <a:rPr kumimoji="0" lang="th-TH" altLang="th-TH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</a:rPr>
              <a:t> สสส.จังหวัดลำปาง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altLang="th-TH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</a:rPr>
              <a:t>โดย</a:t>
            </a:r>
            <a:r>
              <a:rPr lang="th-TH" altLang="th-TH" sz="2400" b="1" dirty="0">
                <a:latin typeface="TH SarabunPSK" panose="020B0500040200020003" pitchFamily="34" charset="-34"/>
                <a:ea typeface="Calibri" panose="020F0502020204030204" pitchFamily="34" charset="0"/>
              </a:rPr>
              <a:t> </a:t>
            </a:r>
            <a:r>
              <a:rPr kumimoji="0" lang="th-TH" altLang="th-TH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</a:rPr>
              <a:t>การสนับสนุนกองทุนสนับสนุนการสร้างเสริมสุขภาพ สสส.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altLang="th-TH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</a:rPr>
              <a:t> รับสมัครพื้นที่ระดับตำบลขับเคลื่อน</a:t>
            </a:r>
            <a:r>
              <a:rPr kumimoji="0" lang="th-TH" altLang="th-TH" sz="24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</a:rPr>
              <a:t>การสร้างเสริมสุขภาพผู้สูงอายุ</a:t>
            </a:r>
            <a:endParaRPr kumimoji="0" lang="en-US" altLang="th-TH" sz="24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h-TH" altLang="th-TH" sz="2400" b="1" i="1" dirty="0">
              <a:latin typeface="TH SarabunPSK" panose="020B0500040200020003" pitchFamily="34" charset="-34"/>
              <a:ea typeface="Calibri" panose="020F0502020204030204" pitchFamily="34" charset="0"/>
              <a:cs typeface="+mj-cs"/>
            </a:endParaRPr>
          </a:p>
        </p:txBody>
      </p:sp>
      <p:sp>
        <p:nvSpPr>
          <p:cNvPr id="6" name="Rectangle 121">
            <a:extLst>
              <a:ext uri="{FF2B5EF4-FFF2-40B4-BE49-F238E27FC236}">
                <a16:creationId xmlns:a16="http://schemas.microsoft.com/office/drawing/2014/main" id="{7F7FCF42-4729-4640-A4DF-D93342F4A5DE}"/>
              </a:ext>
            </a:extLst>
          </p:cNvPr>
          <p:cNvSpPr/>
          <p:nvPr/>
        </p:nvSpPr>
        <p:spPr>
          <a:xfrm>
            <a:off x="6723963" y="2831473"/>
            <a:ext cx="5468037" cy="381585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th-TH"/>
          </a:p>
        </p:txBody>
      </p:sp>
      <p:sp>
        <p:nvSpPr>
          <p:cNvPr id="8" name="Text Box 125">
            <a:extLst>
              <a:ext uri="{FF2B5EF4-FFF2-40B4-BE49-F238E27FC236}">
                <a16:creationId xmlns:a16="http://schemas.microsoft.com/office/drawing/2014/main" id="{C7436D70-5D96-4482-A9DA-B0BE48A334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2212" y="2825053"/>
            <a:ext cx="5431537" cy="3815859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altLang="th-TH" sz="13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altLang="th-TH" sz="2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</a:rPr>
              <a:t>1) มิติสุขภาพ</a:t>
            </a:r>
            <a:endParaRPr kumimoji="0" lang="en-US" altLang="th-TH" sz="2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altLang="th-TH" sz="2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</a:rPr>
              <a:t>ตัวชี้วัดสำคัญ : </a:t>
            </a:r>
            <a:endParaRPr kumimoji="0" lang="en-US" altLang="th-TH" sz="2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th-TH" sz="2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</a:rPr>
              <a:t>1.1</a:t>
            </a:r>
            <a:r>
              <a:rPr kumimoji="0" lang="th-TH" altLang="th-TH" sz="2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</a:rPr>
              <a:t>ผู้สูงอายุมีพฤติกรรมสุขภาพดีตามหลัก 3อ.2.ส. ร้อยละ 7</a:t>
            </a:r>
            <a:r>
              <a:rPr kumimoji="0" lang="en-US" altLang="th-TH" sz="2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</a:rPr>
              <a:t>0</a:t>
            </a:r>
            <a:r>
              <a:rPr kumimoji="0" lang="th-TH" altLang="th-TH" sz="2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</a:rPr>
              <a:t> </a:t>
            </a:r>
            <a:endParaRPr kumimoji="0" lang="en-US" altLang="th-TH" sz="2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th-TH" sz="2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</a:rPr>
              <a:t>1.2.</a:t>
            </a:r>
            <a:r>
              <a:rPr kumimoji="0" lang="th-TH" altLang="th-TH" sz="2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</a:rPr>
              <a:t>มีดัชนีมวลกายเกินเกณฑ์มาตรฐานลดลงไม่น้อยกว่าร้อยละ60</a:t>
            </a:r>
            <a:endParaRPr kumimoji="0" lang="en-US" altLang="th-TH" sz="2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th-TH" sz="2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</a:rPr>
              <a:t>1.3.</a:t>
            </a:r>
            <a:r>
              <a:rPr kumimoji="0" lang="th-TH" altLang="th-TH" sz="2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</a:rPr>
              <a:t>มีรอบเอวเกินเกณฑ์มาตรฐานลดลงไม่น้อยกว่าร้อยละ 50</a:t>
            </a:r>
            <a:endParaRPr kumimoji="0" lang="en-US" altLang="th-TH" sz="2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h-TH" altLang="th-TH" sz="2300" b="1" dirty="0">
                <a:latin typeface="TH SarabunPSK" panose="020B0500040200020003" pitchFamily="34" charset="-34"/>
                <a:ea typeface="Calibri" panose="020F0502020204030204" pitchFamily="34" charset="0"/>
              </a:rPr>
              <a:t>2)มิติสังคม</a:t>
            </a:r>
            <a:endParaRPr lang="en-US" altLang="th-TH" sz="2300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h-TH" altLang="th-TH" sz="2300" dirty="0">
                <a:latin typeface="TH SarabunPSK" panose="020B0500040200020003" pitchFamily="34" charset="-34"/>
                <a:ea typeface="Calibri" panose="020F0502020204030204" pitchFamily="34" charset="0"/>
              </a:rPr>
              <a:t>ตัวชี้วัดสำคัญ : </a:t>
            </a:r>
            <a:endParaRPr lang="en-US" altLang="th-TH" sz="2300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h-TH" sz="2300" dirty="0">
                <a:latin typeface="TH SarabunPSK" panose="020B0500040200020003" pitchFamily="34" charset="-34"/>
                <a:ea typeface="Calibri" panose="020F0502020204030204" pitchFamily="34" charset="0"/>
              </a:rPr>
              <a:t>2.1 </a:t>
            </a:r>
            <a:r>
              <a:rPr lang="th-TH" altLang="th-TH" sz="2300" dirty="0">
                <a:latin typeface="TH SarabunPSK" panose="020B0500040200020003" pitchFamily="34" charset="-34"/>
                <a:ea typeface="Calibri" panose="020F0502020204030204" pitchFamily="34" charset="0"/>
              </a:rPr>
              <a:t>เกิดชมรมผู้สูงอายุ ที่เข้มแข็งร้อยละ </a:t>
            </a:r>
            <a:r>
              <a:rPr lang="en-US" altLang="th-TH" sz="2300" dirty="0">
                <a:latin typeface="TH SarabunPSK" panose="020B0500040200020003" pitchFamily="34" charset="-34"/>
                <a:ea typeface="Calibri" panose="020F0502020204030204" pitchFamily="34" charset="0"/>
              </a:rPr>
              <a:t>80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h-TH" sz="2300" dirty="0">
                <a:latin typeface="TH SarabunPSK" panose="020B0500040200020003" pitchFamily="34" charset="-34"/>
                <a:ea typeface="Calibri" panose="020F0502020204030204" pitchFamily="34" charset="0"/>
              </a:rPr>
              <a:t>2.2.</a:t>
            </a:r>
            <a:r>
              <a:rPr lang="th-TH" altLang="th-TH" sz="2300" dirty="0">
                <a:latin typeface="TH SarabunPSK" panose="020B0500040200020003" pitchFamily="34" charset="-34"/>
                <a:ea typeface="Calibri" panose="020F0502020204030204" pitchFamily="34" charset="0"/>
              </a:rPr>
              <a:t>คณะกรรมการชมรมฯสามารถนำแผนกิจกรรมสู่การ</a:t>
            </a:r>
            <a:r>
              <a:rPr lang="th-TH" altLang="th-TH" sz="2300" dirty="0" err="1">
                <a:latin typeface="TH SarabunPSK" panose="020B0500040200020003" pitchFamily="34" charset="-34"/>
                <a:ea typeface="Calibri" panose="020F0502020204030204" pitchFamily="34" charset="0"/>
              </a:rPr>
              <a:t>ปฎิบั</a:t>
            </a:r>
            <a:r>
              <a:rPr lang="th-TH" altLang="th-TH" sz="2300" dirty="0">
                <a:latin typeface="TH SarabunPSK" panose="020B0500040200020003" pitchFamily="34" charset="-34"/>
                <a:ea typeface="Calibri" panose="020F0502020204030204" pitchFamily="34" charset="0"/>
              </a:rPr>
              <a:t>ติได้</a:t>
            </a:r>
            <a:endParaRPr lang="en-US" altLang="th-TH" sz="2300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h-TH" sz="2300" dirty="0">
                <a:latin typeface="TH SarabunPSK" panose="020B0500040200020003" pitchFamily="34" charset="-34"/>
                <a:ea typeface="Calibri" panose="020F0502020204030204" pitchFamily="34" charset="0"/>
              </a:rPr>
              <a:t>2.3.</a:t>
            </a:r>
            <a:r>
              <a:rPr lang="th-TH" altLang="th-TH" sz="2300" dirty="0">
                <a:latin typeface="TH SarabunPSK" panose="020B0500040200020003" pitchFamily="34" charset="-34"/>
                <a:ea typeface="Calibri" panose="020F0502020204030204" pitchFamily="34" charset="0"/>
              </a:rPr>
              <a:t>สมาชิกชมรมมีสุขภาพดีขึ้นร้อยละ </a:t>
            </a:r>
            <a:r>
              <a:rPr lang="en-US" altLang="th-TH" sz="2300" dirty="0">
                <a:latin typeface="TH SarabunPSK" panose="020B0500040200020003" pitchFamily="34" charset="-34"/>
                <a:ea typeface="Calibri" panose="020F0502020204030204" pitchFamily="34" charset="0"/>
              </a:rPr>
              <a:t>70</a:t>
            </a:r>
            <a:endParaRPr lang="en-US" altLang="th-TH" sz="2300" dirty="0"/>
          </a:p>
        </p:txBody>
      </p:sp>
      <p:sp>
        <p:nvSpPr>
          <p:cNvPr id="2" name="การกระจาย: 14 จุด 1">
            <a:extLst>
              <a:ext uri="{FF2B5EF4-FFF2-40B4-BE49-F238E27FC236}">
                <a16:creationId xmlns:a16="http://schemas.microsoft.com/office/drawing/2014/main" id="{9C8372E6-2365-4EEB-90AA-0201F788DE42}"/>
              </a:ext>
            </a:extLst>
          </p:cNvPr>
          <p:cNvSpPr/>
          <p:nvPr/>
        </p:nvSpPr>
        <p:spPr>
          <a:xfrm rot="20775190">
            <a:off x="-93308" y="127272"/>
            <a:ext cx="4128159" cy="1392397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th-TH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ประกาศรับสมัครโครงการ</a:t>
            </a:r>
          </a:p>
        </p:txBody>
      </p:sp>
      <p:sp>
        <p:nvSpPr>
          <p:cNvPr id="10" name="คำบรรยายภาพ: ลูกศรลง 9">
            <a:extLst>
              <a:ext uri="{FF2B5EF4-FFF2-40B4-BE49-F238E27FC236}">
                <a16:creationId xmlns:a16="http://schemas.microsoft.com/office/drawing/2014/main" id="{7369A839-CDFE-48FC-859E-E6798A4CAE53}"/>
              </a:ext>
            </a:extLst>
          </p:cNvPr>
          <p:cNvSpPr/>
          <p:nvPr/>
        </p:nvSpPr>
        <p:spPr>
          <a:xfrm>
            <a:off x="6683609" y="1483936"/>
            <a:ext cx="5468037" cy="1291673"/>
          </a:xfrm>
          <a:prstGeom prst="downArrowCallou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h-TH" altLang="th-TH" sz="2400" b="1" i="1" dirty="0">
                <a:solidFill>
                  <a:schemeClr val="tx1"/>
                </a:solidFill>
                <a:latin typeface="TH SarabunPSK" panose="020B0500040200020003" pitchFamily="34" charset="-34"/>
                <a:ea typeface="Calibri" panose="020F0502020204030204" pitchFamily="34" charset="0"/>
              </a:rPr>
              <a:t>เป้าหมายจังหวัด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h-TH" altLang="th-TH" sz="2400" b="1" i="1" dirty="0">
                <a:solidFill>
                  <a:schemeClr val="tx1"/>
                </a:solidFill>
                <a:latin typeface="TH SarabunPSK" panose="020B0500040200020003" pitchFamily="34" charset="-34"/>
                <a:ea typeface="Calibri" panose="020F0502020204030204" pitchFamily="34" charset="0"/>
              </a:rPr>
              <a:t>: การพัฒนาคุณภาพชีวิตผู้สูงอายุสุขภาพ</a:t>
            </a:r>
            <a:r>
              <a:rPr lang="th-TH" altLang="th-TH" sz="2400" b="1" dirty="0">
                <a:solidFill>
                  <a:schemeClr val="tx1"/>
                </a:solidFill>
                <a:latin typeface="TH SarabunPSK" panose="020B0500040200020003" pitchFamily="34" charset="-34"/>
                <a:ea typeface="Calibri" panose="020F0502020204030204" pitchFamily="34" charset="0"/>
              </a:rPr>
              <a:t>ดี สู่ สังคมสูงวัย</a:t>
            </a:r>
            <a:endParaRPr lang="en-US" altLang="th-TH" sz="24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7" name="คำบรรยายภาพ: ลูกศรขวา 16">
            <a:extLst>
              <a:ext uri="{FF2B5EF4-FFF2-40B4-BE49-F238E27FC236}">
                <a16:creationId xmlns:a16="http://schemas.microsoft.com/office/drawing/2014/main" id="{3A564293-C399-421F-8F57-EEC9A0F508BD}"/>
              </a:ext>
            </a:extLst>
          </p:cNvPr>
          <p:cNvSpPr/>
          <p:nvPr/>
        </p:nvSpPr>
        <p:spPr>
          <a:xfrm>
            <a:off x="40353" y="3963583"/>
            <a:ext cx="6808681" cy="2806569"/>
          </a:xfrm>
          <a:prstGeom prst="rightArrow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400" b="1" dirty="0">
                <a:solidFill>
                  <a:schemeClr val="tx1"/>
                </a:solidFill>
              </a:rPr>
              <a:t>สนับสนุนงบประมาณชมรมผู้สูงอายุ</a:t>
            </a:r>
          </a:p>
          <a:p>
            <a:pPr algn="ctr"/>
            <a:r>
              <a:rPr lang="th-TH" sz="2400" b="1" dirty="0">
                <a:solidFill>
                  <a:schemeClr val="tx1"/>
                </a:solidFill>
              </a:rPr>
              <a:t> 3 ประเภท</a:t>
            </a:r>
          </a:p>
          <a:p>
            <a:r>
              <a:rPr lang="th-TH" sz="2200" b="1" dirty="0">
                <a:solidFill>
                  <a:schemeClr val="tx1"/>
                </a:solidFill>
              </a:rPr>
              <a:t>1)ยกระดับต้นแบบเป็นพื้นที่เรียนรู้ 130,000 บาท</a:t>
            </a:r>
          </a:p>
          <a:p>
            <a:r>
              <a:rPr lang="th-TH" sz="2200" b="1" dirty="0">
                <a:solidFill>
                  <a:schemeClr val="tx1"/>
                </a:solidFill>
              </a:rPr>
              <a:t> /โครงการ(วังเงิน)         </a:t>
            </a:r>
          </a:p>
          <a:p>
            <a:r>
              <a:rPr lang="th-TH" sz="2200" b="1" dirty="0">
                <a:solidFill>
                  <a:schemeClr val="tx1"/>
                </a:solidFill>
              </a:rPr>
              <a:t>2)ยกระดับพัฒนาต่อยอด 110,000 บาท/โครงการ(นาครัว เมืองปาน)</a:t>
            </a:r>
          </a:p>
          <a:p>
            <a:r>
              <a:rPr lang="th-TH" sz="2200" b="1" dirty="0">
                <a:solidFill>
                  <a:schemeClr val="tx1"/>
                </a:solidFill>
              </a:rPr>
              <a:t>3)พื้นที่ขยายผล 125,000 บาท(โครงการใหม่)</a:t>
            </a:r>
          </a:p>
        </p:txBody>
      </p:sp>
      <p:sp>
        <p:nvSpPr>
          <p:cNvPr id="18" name="ลูกศร: ขวาท้ายบาก 17">
            <a:extLst>
              <a:ext uri="{FF2B5EF4-FFF2-40B4-BE49-F238E27FC236}">
                <a16:creationId xmlns:a16="http://schemas.microsoft.com/office/drawing/2014/main" id="{AEE77C57-CB6B-4EA8-BCDA-25E51E5205E2}"/>
              </a:ext>
            </a:extLst>
          </p:cNvPr>
          <p:cNvSpPr/>
          <p:nvPr/>
        </p:nvSpPr>
        <p:spPr>
          <a:xfrm>
            <a:off x="4028097" y="4802090"/>
            <a:ext cx="2758185" cy="1129553"/>
          </a:xfrm>
          <a:prstGeom prst="notchedRightArrow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000" b="1" dirty="0">
                <a:solidFill>
                  <a:srgbClr val="FF0000"/>
                </a:solidFill>
              </a:rPr>
              <a:t>ระยะเวลา 10 เดือน</a:t>
            </a:r>
          </a:p>
          <a:p>
            <a:pPr algn="ctr"/>
            <a:r>
              <a:rPr lang="th-TH" sz="2000" b="1" dirty="0">
                <a:solidFill>
                  <a:srgbClr val="FF0000"/>
                </a:solidFill>
              </a:rPr>
              <a:t>(1</a:t>
            </a:r>
            <a:r>
              <a:rPr lang="th-TH" sz="2000" b="1" dirty="0" err="1">
                <a:solidFill>
                  <a:srgbClr val="FF0000"/>
                </a:solidFill>
              </a:rPr>
              <a:t>มิย</a:t>
            </a:r>
            <a:r>
              <a:rPr lang="th-TH" sz="2000" b="1" dirty="0">
                <a:solidFill>
                  <a:srgbClr val="FF0000"/>
                </a:solidFill>
              </a:rPr>
              <a:t>.67-มีค.68)</a:t>
            </a:r>
          </a:p>
        </p:txBody>
      </p:sp>
      <p:pic>
        <p:nvPicPr>
          <p:cNvPr id="23" name="ตัวแทนเนื้อหา 22">
            <a:extLst>
              <a:ext uri="{FF2B5EF4-FFF2-40B4-BE49-F238E27FC236}">
                <a16:creationId xmlns:a16="http://schemas.microsoft.com/office/drawing/2014/main" id="{60FF0375-11C6-41CF-8F06-973231F52C9E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3318" y="318511"/>
            <a:ext cx="2376188" cy="1199357"/>
          </a:xfrm>
          <a:prstGeom prst="rect">
            <a:avLst/>
          </a:prstGeom>
        </p:spPr>
      </p:pic>
      <p:sp>
        <p:nvSpPr>
          <p:cNvPr id="13" name="สี่เหลี่ยมผืนผ้า: มุมมนเดียว 12">
            <a:extLst>
              <a:ext uri="{FF2B5EF4-FFF2-40B4-BE49-F238E27FC236}">
                <a16:creationId xmlns:a16="http://schemas.microsoft.com/office/drawing/2014/main" id="{3D88E44B-DDFE-46FD-9EFD-B807E6B759DE}"/>
              </a:ext>
            </a:extLst>
          </p:cNvPr>
          <p:cNvSpPr/>
          <p:nvPr/>
        </p:nvSpPr>
        <p:spPr>
          <a:xfrm>
            <a:off x="40354" y="1602745"/>
            <a:ext cx="6617297" cy="2323914"/>
          </a:xfrm>
          <a:prstGeom prst="round1Rect">
            <a:avLst/>
          </a:prstGeom>
          <a:solidFill>
            <a:schemeClr val="accent4">
              <a:lumMod val="20000"/>
              <a:lumOff val="80000"/>
            </a:schemeClr>
          </a:solidFill>
          <a:ln w="571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h-TH" sz="2000" b="1" dirty="0">
                <a:ln w="0"/>
                <a:solidFill>
                  <a:srgbClr val="FF0000"/>
                </a:solidFill>
                <a:latin typeface="Angsana New" panose="02020603050405020304" pitchFamily="18" charset="-34"/>
              </a:rPr>
              <a:t>1)รับสมัครและส่งโครงการตั้งแต่ 25 เมย. –5 </a:t>
            </a:r>
            <a:r>
              <a:rPr lang="th-TH" sz="2000" b="1" dirty="0" err="1">
                <a:ln w="0"/>
                <a:solidFill>
                  <a:srgbClr val="FF0000"/>
                </a:solidFill>
                <a:latin typeface="Angsana New" panose="02020603050405020304" pitchFamily="18" charset="-34"/>
              </a:rPr>
              <a:t>พค</a:t>
            </a:r>
            <a:r>
              <a:rPr lang="th-TH" sz="2000" b="1" dirty="0">
                <a:ln w="0"/>
                <a:solidFill>
                  <a:srgbClr val="FF0000"/>
                </a:solidFill>
                <a:latin typeface="Angsana New" panose="02020603050405020304" pitchFamily="18" charset="-34"/>
              </a:rPr>
              <a:t>.67 /ส่งโครงการภายใน 7 </a:t>
            </a:r>
            <a:r>
              <a:rPr lang="th-TH" sz="2000" b="1" dirty="0" err="1">
                <a:ln w="0"/>
                <a:solidFill>
                  <a:srgbClr val="FF0000"/>
                </a:solidFill>
                <a:latin typeface="Angsana New" panose="02020603050405020304" pitchFamily="18" charset="-34"/>
              </a:rPr>
              <a:t>พค</a:t>
            </a:r>
            <a:r>
              <a:rPr lang="th-TH" sz="2000" b="1">
                <a:ln w="0"/>
                <a:solidFill>
                  <a:srgbClr val="FF0000"/>
                </a:solidFill>
                <a:latin typeface="Angsana New" panose="02020603050405020304" pitchFamily="18" charset="-34"/>
              </a:rPr>
              <a:t>.67</a:t>
            </a:r>
            <a:endParaRPr lang="th-TH" sz="2000" b="1" dirty="0">
              <a:ln w="0"/>
              <a:solidFill>
                <a:srgbClr val="FF0000"/>
              </a:solidFill>
              <a:latin typeface="Angsana New" panose="02020603050405020304" pitchFamily="18" charset="-34"/>
            </a:endParaRPr>
          </a:p>
          <a:p>
            <a:r>
              <a:rPr lang="th-TH" sz="2000" b="1" dirty="0">
                <a:ln w="0"/>
                <a:solidFill>
                  <a:srgbClr val="FF0000"/>
                </a:solidFill>
                <a:latin typeface="Angsana New" panose="02020603050405020304" pitchFamily="18" charset="-34"/>
              </a:rPr>
              <a:t>2 พัฒนาโครงการครั้งที่ 1 วันที่ 10 </a:t>
            </a:r>
            <a:r>
              <a:rPr lang="th-TH" sz="2000" b="1" dirty="0" err="1">
                <a:ln w="0"/>
                <a:solidFill>
                  <a:srgbClr val="FF0000"/>
                </a:solidFill>
                <a:latin typeface="Angsana New" panose="02020603050405020304" pitchFamily="18" charset="-34"/>
              </a:rPr>
              <a:t>พค</a:t>
            </a:r>
            <a:r>
              <a:rPr lang="th-TH" sz="2000" b="1" dirty="0">
                <a:ln w="0"/>
                <a:solidFill>
                  <a:srgbClr val="FF0000"/>
                </a:solidFill>
                <a:latin typeface="Angsana New" panose="02020603050405020304" pitchFamily="18" charset="-34"/>
              </a:rPr>
              <a:t>.67</a:t>
            </a:r>
          </a:p>
          <a:p>
            <a:r>
              <a:rPr lang="th-TH" sz="2000" b="1" dirty="0">
                <a:ln w="0"/>
                <a:solidFill>
                  <a:srgbClr val="FF0000"/>
                </a:solidFill>
                <a:latin typeface="Angsana New" panose="02020603050405020304" pitchFamily="18" charset="-34"/>
              </a:rPr>
              <a:t>3)พิจารณากลั้นกรอง โดยทีมวิชาการ</a:t>
            </a:r>
            <a:r>
              <a:rPr lang="en-US" sz="2000" b="1" dirty="0">
                <a:ln w="0"/>
                <a:solidFill>
                  <a:srgbClr val="FF0000"/>
                </a:solidFill>
                <a:latin typeface="Angsana New" panose="02020603050405020304" pitchFamily="18" charset="-34"/>
              </a:rPr>
              <a:t>NF.</a:t>
            </a:r>
            <a:r>
              <a:rPr lang="th-TH" sz="2000" b="1" dirty="0">
                <a:ln w="0"/>
                <a:solidFill>
                  <a:srgbClr val="FF0000"/>
                </a:solidFill>
                <a:latin typeface="Angsana New" panose="02020603050405020304" pitchFamily="18" charset="-34"/>
              </a:rPr>
              <a:t>ลำปาง ครั้งที่ 1 วันที่ 15 </a:t>
            </a:r>
            <a:r>
              <a:rPr lang="th-TH" sz="2000" b="1" dirty="0" err="1">
                <a:ln w="0"/>
                <a:solidFill>
                  <a:srgbClr val="FF0000"/>
                </a:solidFill>
                <a:latin typeface="Angsana New" panose="02020603050405020304" pitchFamily="18" charset="-34"/>
              </a:rPr>
              <a:t>พค</a:t>
            </a:r>
            <a:r>
              <a:rPr lang="th-TH" sz="2000" b="1" dirty="0">
                <a:ln w="0"/>
                <a:solidFill>
                  <a:srgbClr val="FF0000"/>
                </a:solidFill>
                <a:latin typeface="Angsana New" panose="02020603050405020304" pitchFamily="18" charset="-34"/>
              </a:rPr>
              <a:t>.67 </a:t>
            </a:r>
          </a:p>
          <a:p>
            <a:r>
              <a:rPr lang="th-TH" sz="2000" b="1" dirty="0">
                <a:ln w="0"/>
                <a:solidFill>
                  <a:srgbClr val="FF0000"/>
                </a:solidFill>
                <a:latin typeface="Angsana New" panose="02020603050405020304" pitchFamily="18" charset="-34"/>
              </a:rPr>
              <a:t>4)พัฒนากลั่นกรอง โดยทีม </a:t>
            </a:r>
            <a:r>
              <a:rPr lang="en-US" sz="2000" b="1" dirty="0">
                <a:ln w="0"/>
                <a:solidFill>
                  <a:srgbClr val="FF0000"/>
                </a:solidFill>
                <a:latin typeface="Angsana New" panose="02020603050405020304" pitchFamily="18" charset="-34"/>
              </a:rPr>
              <a:t>NF </a:t>
            </a:r>
            <a:r>
              <a:rPr lang="th-TH" sz="2000" b="1" dirty="0">
                <a:ln w="0"/>
                <a:solidFill>
                  <a:srgbClr val="FF0000"/>
                </a:solidFill>
                <a:latin typeface="Angsana New" panose="02020603050405020304" pitchFamily="18" charset="-34"/>
              </a:rPr>
              <a:t>ลำปาง ร่วมกับผู้ทรง สสส.ครั้งที่ 2 วันที่  25 </a:t>
            </a:r>
            <a:r>
              <a:rPr lang="th-TH" sz="2000" b="1" dirty="0" err="1">
                <a:ln w="0"/>
                <a:solidFill>
                  <a:srgbClr val="FF0000"/>
                </a:solidFill>
                <a:latin typeface="Angsana New" panose="02020603050405020304" pitchFamily="18" charset="-34"/>
              </a:rPr>
              <a:t>พค</a:t>
            </a:r>
            <a:r>
              <a:rPr lang="th-TH" sz="2000" b="1" dirty="0">
                <a:ln w="0"/>
                <a:solidFill>
                  <a:srgbClr val="FF0000"/>
                </a:solidFill>
                <a:latin typeface="Angsana New" panose="02020603050405020304" pitchFamily="18" charset="-34"/>
              </a:rPr>
              <a:t>.67</a:t>
            </a:r>
          </a:p>
          <a:p>
            <a:r>
              <a:rPr lang="th-TH" sz="2000" b="1" dirty="0">
                <a:ln w="0"/>
                <a:solidFill>
                  <a:srgbClr val="FF0000"/>
                </a:solidFill>
                <a:latin typeface="Angsana New" panose="02020603050405020304" pitchFamily="18" charset="-34"/>
              </a:rPr>
              <a:t>5)พัฒนาโครงการครั้งที่ 2 /อนุมัติโครงการ 30 พค. (พื้นที่เริ่มเริ่ม 1</a:t>
            </a:r>
            <a:r>
              <a:rPr lang="th-TH" sz="2000" b="1" dirty="0" err="1">
                <a:ln w="0"/>
                <a:solidFill>
                  <a:srgbClr val="FF0000"/>
                </a:solidFill>
                <a:latin typeface="Angsana New" panose="02020603050405020304" pitchFamily="18" charset="-34"/>
              </a:rPr>
              <a:t>มิย</a:t>
            </a:r>
            <a:r>
              <a:rPr lang="th-TH" sz="2000" b="1" dirty="0">
                <a:ln w="0"/>
                <a:solidFill>
                  <a:srgbClr val="FF0000"/>
                </a:solidFill>
                <a:latin typeface="Angsana New" panose="02020603050405020304" pitchFamily="18" charset="-34"/>
              </a:rPr>
              <a:t>.67-30มีค.68)</a:t>
            </a:r>
          </a:p>
          <a:p>
            <a:r>
              <a:rPr lang="th-TH" sz="2000" b="1" dirty="0">
                <a:ln w="0"/>
                <a:solidFill>
                  <a:srgbClr val="FF0000"/>
                </a:solidFill>
                <a:latin typeface="Angsana New" panose="02020603050405020304" pitchFamily="18" charset="-34"/>
              </a:rPr>
              <a:t>                   สนใจ</a:t>
            </a:r>
            <a:r>
              <a:rPr lang="th-TH" sz="2000" b="1" dirty="0">
                <a:solidFill>
                  <a:srgbClr val="FF0000"/>
                </a:solidFill>
                <a:latin typeface="Angsana New" panose="02020603050405020304" pitchFamily="18" charset="-34"/>
              </a:rPr>
              <a:t>เสนอโครงการได้ที่ </a:t>
            </a:r>
            <a:r>
              <a:rPr lang="en-US" sz="2000" b="1" dirty="0">
                <a:solidFill>
                  <a:srgbClr val="FF0000"/>
                </a:solidFill>
                <a:latin typeface="Angsana New" panose="02020603050405020304" pitchFamily="18" charset="-34"/>
              </a:rPr>
              <a:t>Node flagship </a:t>
            </a:r>
            <a:r>
              <a:rPr lang="th-TH" sz="2000" b="1" dirty="0">
                <a:solidFill>
                  <a:srgbClr val="FF0000"/>
                </a:solidFill>
                <a:latin typeface="Angsana New" panose="02020603050405020304" pitchFamily="18" charset="-34"/>
              </a:rPr>
              <a:t>สสส.ลำปาง </a:t>
            </a:r>
            <a:endParaRPr lang="en-US" sz="2000" b="1" dirty="0">
              <a:solidFill>
                <a:srgbClr val="FF0000"/>
              </a:solidFill>
              <a:latin typeface="Angsana New" panose="02020603050405020304" pitchFamily="18" charset="-34"/>
            </a:endParaRPr>
          </a:p>
          <a:p>
            <a:pPr algn="ctr"/>
            <a:r>
              <a:rPr lang="en-US" sz="1800" b="1" dirty="0">
                <a:solidFill>
                  <a:srgbClr val="FF0000"/>
                </a:solidFill>
                <a:latin typeface="Angsana New" panose="02020603050405020304" pitchFamily="18" charset="-34"/>
              </a:rPr>
              <a:t>E.mail:siripornd2506@gmail.com </a:t>
            </a:r>
            <a:r>
              <a:rPr lang="th-TH" sz="1800" b="1" dirty="0">
                <a:solidFill>
                  <a:srgbClr val="FF0000"/>
                </a:solidFill>
                <a:latin typeface="Angsana New" panose="02020603050405020304" pitchFamily="18" charset="-34"/>
              </a:rPr>
              <a:t>หรือ </a:t>
            </a:r>
            <a:r>
              <a:rPr lang="en-US" sz="1800" b="1" dirty="0">
                <a:solidFill>
                  <a:srgbClr val="FF0000"/>
                </a:solidFill>
                <a:latin typeface="Angsana New" panose="02020603050405020304" pitchFamily="18" charset="-34"/>
              </a:rPr>
              <a:t>Line 0908932925</a:t>
            </a:r>
            <a:r>
              <a:rPr lang="th-TH" sz="1800" b="1" dirty="0">
                <a:solidFill>
                  <a:srgbClr val="FF0000"/>
                </a:solidFill>
                <a:latin typeface="Angsana New" panose="02020603050405020304" pitchFamily="18" charset="-34"/>
              </a:rPr>
              <a:t>(ศิริพร ปัญญาเสน หัวหน้า </a:t>
            </a:r>
            <a:r>
              <a:rPr lang="en-US" sz="1800" b="1" dirty="0">
                <a:solidFill>
                  <a:srgbClr val="FF0000"/>
                </a:solidFill>
                <a:latin typeface="Angsana New" panose="02020603050405020304" pitchFamily="18" charset="-34"/>
              </a:rPr>
              <a:t>NF.</a:t>
            </a:r>
            <a:r>
              <a:rPr lang="th-TH" sz="1800" b="1" dirty="0">
                <a:solidFill>
                  <a:srgbClr val="FF0000"/>
                </a:solidFill>
                <a:latin typeface="Angsana New" panose="02020603050405020304" pitchFamily="18" charset="-34"/>
              </a:rPr>
              <a:t>ลำปาง)</a:t>
            </a:r>
          </a:p>
        </p:txBody>
      </p:sp>
    </p:spTree>
    <p:extLst>
      <p:ext uri="{BB962C8B-B14F-4D97-AF65-F5344CB8AC3E}">
        <p14:creationId xmlns:p14="http://schemas.microsoft.com/office/powerpoint/2010/main" val="2400880290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304</Words>
  <Application>Microsoft Office PowerPoint</Application>
  <PresentationFormat>แบบจอกว้าง</PresentationFormat>
  <Paragraphs>32</Paragraphs>
  <Slides>1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5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</vt:i4>
      </vt:variant>
    </vt:vector>
  </HeadingPairs>
  <TitlesOfParts>
    <vt:vector size="7" baseType="lpstr">
      <vt:lpstr>Angsana New</vt:lpstr>
      <vt:lpstr>Arial</vt:lpstr>
      <vt:lpstr>Calibri</vt:lpstr>
      <vt:lpstr>Calibri Light</vt:lpstr>
      <vt:lpstr>TH SarabunPSK</vt:lpstr>
      <vt:lpstr>ธีมของ Office</vt:lpstr>
      <vt:lpstr>งานนำเสนอ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nitro5</dc:creator>
  <cp:lastModifiedBy>nitro5</cp:lastModifiedBy>
  <cp:revision>14</cp:revision>
  <dcterms:created xsi:type="dcterms:W3CDTF">2024-04-19T13:11:02Z</dcterms:created>
  <dcterms:modified xsi:type="dcterms:W3CDTF">2024-04-22T03:15:04Z</dcterms:modified>
</cp:coreProperties>
</file>